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Ex1.xml" ContentType="application/vnd.ms-office.chartex+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7" r:id="rId3"/>
    <p:sldId id="259" r:id="rId4"/>
    <p:sldId id="263" r:id="rId5"/>
    <p:sldId id="260" r:id="rId6"/>
    <p:sldId id="261" r:id="rId7"/>
    <p:sldId id="264" r:id="rId8"/>
    <p:sldId id="262" r:id="rId9"/>
    <p:sldId id="265" r:id="rId10"/>
    <p:sldId id="266" r:id="rId11"/>
    <p:sldId id="258" r:id="rId1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0987" autoAdjust="0"/>
    <p:restoredTop sz="94660"/>
  </p:normalViewPr>
  <p:slideViewPr>
    <p:cSldViewPr snapToGrid="0">
      <p:cViewPr varScale="1">
        <p:scale>
          <a:sx n="52" d="100"/>
          <a:sy n="52" d="100"/>
        </p:scale>
        <p:origin x="720"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Microsoft_Excel_Worksheet.xlsx"/></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גיליון1!$A$2:$A$5</cx:f>
        <cx:lvl ptCount="4">
          <cx:pt idx="0">30.04.23</cx:pt>
          <cx:pt idx="1">01.06.23</cx:pt>
          <cx:pt idx="2">28.06.23</cx:pt>
          <cx:pt idx="3">01.08.23</cx:pt>
        </cx:lvl>
      </cx:strDim>
      <cx:numDim type="val">
        <cx:f>גיליון1!$B$2:$B$5</cx:f>
        <cx:lvl ptCount="4" formatCode="General">
          <cx:pt idx="0">28</cx:pt>
          <cx:pt idx="1">16</cx:pt>
          <cx:pt idx="2">14</cx:pt>
          <cx:pt idx="3">30</cx:pt>
        </cx:lvl>
      </cx:numDim>
    </cx:data>
  </cx:chartData>
  <cx:chart>
    <cx:title pos="t" align="ctr" overlay="0">
      <cx:tx>
        <cx:rich>
          <a:bodyPr spcFirstLastPara="1" vertOverflow="ellipsis" horzOverflow="overflow" wrap="square" lIns="0" tIns="0" rIns="0" bIns="0" anchor="ctr" anchorCtr="1"/>
          <a:lstStyle/>
          <a:p>
            <a:pPr algn="ctr" rtl="0">
              <a:defRPr/>
            </a:pPr>
            <a:r>
              <a:rPr lang="he-IL" sz="1862" b="0" i="0" u="none" strike="noStrike" baseline="0" dirty="0">
                <a:solidFill>
                  <a:prstClr val="black">
                    <a:lumMod val="65000"/>
                    <a:lumOff val="35000"/>
                  </a:prstClr>
                </a:solidFill>
                <a:latin typeface="Calibri" panose="020F0502020204030204"/>
                <a:cs typeface="Arial" panose="020B0604020202020204" pitchFamily="34" charset="0"/>
              </a:rPr>
              <a:t>זמני מימוש </a:t>
            </a:r>
            <a:r>
              <a:rPr lang="he-IL" sz="1862" b="0" i="0" u="none" strike="noStrike" baseline="0" dirty="0" err="1">
                <a:solidFill>
                  <a:prstClr val="black">
                    <a:lumMod val="65000"/>
                    <a:lumOff val="35000"/>
                  </a:prstClr>
                </a:solidFill>
                <a:latin typeface="Calibri" panose="020F0502020204030204"/>
                <a:cs typeface="Arial" panose="020B0604020202020204" pitchFamily="34" charset="0"/>
              </a:rPr>
              <a:t>הפרוייקט</a:t>
            </a:r>
            <a:endParaRPr lang="he-IL" sz="1862" b="0" i="0" u="none" strike="noStrike" baseline="0" dirty="0">
              <a:solidFill>
                <a:prstClr val="black">
                  <a:lumMod val="65000"/>
                  <a:lumOff val="35000"/>
                </a:prstClr>
              </a:solidFill>
              <a:latin typeface="Calibri" panose="020F0502020204030204"/>
              <a:cs typeface="Arial" panose="020B0604020202020204" pitchFamily="34" charset="0"/>
            </a:endParaRPr>
          </a:p>
        </cx:rich>
      </cx:tx>
    </cx:title>
    <cx:plotArea>
      <cx:plotAreaRegion>
        <cx:series layoutId="waterfall" uniqueId="{776AB51B-554E-40DB-B817-7C3F88F45061}">
          <cx:tx>
            <cx:txData>
              <cx:f>גיליון1!$B$1</cx:f>
              <cx:v>סידרה1</cx:v>
            </cx:txData>
          </cx:tx>
          <cx:spPr>
            <a:solidFill>
              <a:schemeClr val="tx1">
                <a:lumMod val="85000"/>
                <a:lumOff val="15000"/>
              </a:schemeClr>
            </a:solidFill>
          </cx:spPr>
          <cx:dataId val="0"/>
          <cx:layoutPr>
            <cx:subtotals>
              <cx:idx val="0"/>
            </cx:subtotals>
          </cx:layoutPr>
        </cx:series>
      </cx:plotAreaRegion>
      <cx:axis id="0">
        <cx:catScaling gapWidth="0.5"/>
        <cx:title>
          <cx:tx>
            <cx:txData>
              <cx:v>טווח תאריכים</cx:v>
            </cx:txData>
          </cx:tx>
          <cx:txPr>
            <a:bodyPr spcFirstLastPara="1" vertOverflow="ellipsis" horzOverflow="overflow" wrap="square" lIns="0" tIns="0" rIns="0" bIns="0" anchor="ctr" anchorCtr="1"/>
            <a:lstStyle/>
            <a:p>
              <a:pPr algn="ctr" rtl="0">
                <a:defRPr/>
              </a:pPr>
              <a:r>
                <a:rPr lang="he-IL" sz="1197" b="0" i="0" u="none" strike="noStrike" baseline="0" dirty="0">
                  <a:solidFill>
                    <a:prstClr val="black">
                      <a:lumMod val="65000"/>
                      <a:lumOff val="35000"/>
                    </a:prstClr>
                  </a:solidFill>
                  <a:latin typeface="Calibri" panose="020F0502020204030204"/>
                  <a:cs typeface="Arial" panose="020B0604020202020204" pitchFamily="34" charset="0"/>
                </a:rPr>
                <a:t>טווח תאריכים</a:t>
              </a:r>
            </a:p>
          </cx:txPr>
        </cx:title>
        <cx:tickLabels/>
      </cx:axis>
      <cx:axis id="1">
        <cx:valScaling max="100" min="0"/>
        <cx:title>
          <cx:tx>
            <cx:rich>
              <a:bodyPr spcFirstLastPara="1" vertOverflow="ellipsis" horzOverflow="overflow" wrap="square" lIns="0" tIns="0" rIns="0" bIns="0" anchor="ctr" anchorCtr="1"/>
              <a:lstStyle/>
              <a:p>
                <a:pPr algn="ctr" rtl="0">
                  <a:defRPr/>
                </a:pPr>
                <a:r>
                  <a:rPr lang="he-IL" sz="1197" b="0" i="0" u="none" strike="noStrike" baseline="0" dirty="0">
                    <a:solidFill>
                      <a:prstClr val="black">
                        <a:lumMod val="65000"/>
                        <a:lumOff val="35000"/>
                      </a:prstClr>
                    </a:solidFill>
                    <a:latin typeface="Calibri" panose="020F0502020204030204"/>
                    <a:cs typeface="Arial" panose="020B0604020202020204" pitchFamily="34" charset="0"/>
                  </a:rPr>
                  <a:t>התקדמות </a:t>
                </a:r>
                <a:r>
                  <a:rPr lang="he-IL" sz="1197" b="0" i="0" u="none" strike="noStrike" baseline="0" dirty="0" err="1">
                    <a:solidFill>
                      <a:prstClr val="black">
                        <a:lumMod val="65000"/>
                        <a:lumOff val="35000"/>
                      </a:prstClr>
                    </a:solidFill>
                    <a:latin typeface="Calibri" panose="020F0502020204030204"/>
                    <a:cs typeface="Arial" panose="020B0604020202020204" pitchFamily="34" charset="0"/>
                  </a:rPr>
                  <a:t>בפרוייקט</a:t>
                </a:r>
                <a:r>
                  <a:rPr lang="he-IL" sz="1197" b="0" i="0" u="none" strike="noStrike" baseline="0" dirty="0">
                    <a:solidFill>
                      <a:prstClr val="black">
                        <a:lumMod val="65000"/>
                        <a:lumOff val="35000"/>
                      </a:prstClr>
                    </a:solidFill>
                    <a:latin typeface="Calibri" panose="020F0502020204030204"/>
                    <a:cs typeface="Arial" panose="020B0604020202020204" pitchFamily="34" charset="0"/>
                  </a:rPr>
                  <a:t> (באחוזים)</a:t>
                </a:r>
              </a:p>
            </cx:rich>
          </cx:tx>
        </cx:title>
        <cx:units unit="hundreds"/>
        <cx:majorGridlines/>
        <cx:tickLabels/>
        <cx:numFmt formatCode="0%" sourceLinked="0"/>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media/image1.jpg>
</file>

<file path=ppt/media/image2.jpe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0C7E892-6990-DDA3-62FF-C345B87E2FE1}"/>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0E485F05-6E35-325E-296C-B3FF9E285A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85043B90-139A-F233-54F6-CACC6D40768A}"/>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5" name="מציין מיקום של כותרת תחתונה 4">
            <a:extLst>
              <a:ext uri="{FF2B5EF4-FFF2-40B4-BE49-F238E27FC236}">
                <a16:creationId xmlns:a16="http://schemas.microsoft.com/office/drawing/2014/main" id="{B68881DA-D6C0-D4E7-01EE-091132D668D7}"/>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AFEB8B2C-BBD4-FFB7-FB02-F60AE8BB7137}"/>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1362186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B55655C-C2AB-5561-3C34-443C9E7D409B}"/>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9C03F6C8-9EF4-DDCF-5636-E218AD222BD5}"/>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74E6FF0-42F4-45A0-0258-B8206F16373E}"/>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5" name="מציין מיקום של כותרת תחתונה 4">
            <a:extLst>
              <a:ext uri="{FF2B5EF4-FFF2-40B4-BE49-F238E27FC236}">
                <a16:creationId xmlns:a16="http://schemas.microsoft.com/office/drawing/2014/main" id="{5C0F9436-0C43-128A-38A3-6A15403A03A4}"/>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B3D44EFA-897E-8243-65E4-52CFCC22BC1A}"/>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18317971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F9C03A69-0A07-05F4-953E-9B3B427CDE9B}"/>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04A17853-0E62-D99A-B334-4BE7BED8D3D6}"/>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06F9087E-6C65-787C-332D-7426681B6AAD}"/>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5" name="מציין מיקום של כותרת תחתונה 4">
            <a:extLst>
              <a:ext uri="{FF2B5EF4-FFF2-40B4-BE49-F238E27FC236}">
                <a16:creationId xmlns:a16="http://schemas.microsoft.com/office/drawing/2014/main" id="{1EB637B7-A341-3C80-9EA6-A960D8678ED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C5F6A1A-6576-ACD0-16CD-C1F601908969}"/>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3396696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3F151EB-D41D-1120-3818-C955348C0BC7}"/>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9A902317-D744-E47B-4EED-8E082A7AEB66}"/>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4541467-C102-8CDD-EC33-A7FC996BCFCC}"/>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5" name="מציין מיקום של כותרת תחתונה 4">
            <a:extLst>
              <a:ext uri="{FF2B5EF4-FFF2-40B4-BE49-F238E27FC236}">
                <a16:creationId xmlns:a16="http://schemas.microsoft.com/office/drawing/2014/main" id="{8AF8C9E0-D137-DAD7-48F7-886DEA69BD33}"/>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98AC17C-C89C-A75A-55B9-BC94E1691975}"/>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2576493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750B2D7-CC75-F719-EB6C-3E8696DB88D0}"/>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8AE76477-39C4-CF9D-3500-4F9FCBEC2B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17F05FCE-3EAA-A529-7FA7-F76EFFA74C6A}"/>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5" name="מציין מיקום של כותרת תחתונה 4">
            <a:extLst>
              <a:ext uri="{FF2B5EF4-FFF2-40B4-BE49-F238E27FC236}">
                <a16:creationId xmlns:a16="http://schemas.microsoft.com/office/drawing/2014/main" id="{6724EAED-6B13-DEE2-F80A-F5171FA2193C}"/>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71DA19E1-6FD8-2702-7760-997425D2D141}"/>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2922563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4B93C6E-AF2E-1367-B12F-DE264FF8B921}"/>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441336CE-4129-1DE7-8171-1500BF5012B2}"/>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E22A2E34-71DC-B262-846F-BF6BB8754B5F}"/>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5267C9C1-233E-3FF5-FB56-101719622216}"/>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6" name="מציין מיקום של כותרת תחתונה 5">
            <a:extLst>
              <a:ext uri="{FF2B5EF4-FFF2-40B4-BE49-F238E27FC236}">
                <a16:creationId xmlns:a16="http://schemas.microsoft.com/office/drawing/2014/main" id="{30C49CE9-00E5-D687-5827-FA6316639021}"/>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679AE23-CC49-2E24-42B5-1C4F95834ADA}"/>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2392267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5578A3B-ED97-677B-2340-1348C39499BD}"/>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4F975043-66AE-8891-5244-C135C772A6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88A22BF6-2D8C-E14E-EC3D-BF7C3655236D}"/>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D293A187-7E9B-BF8D-93C4-52BA464770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EC6EE21D-D155-3923-284C-92D93AEC9009}"/>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7A94D490-8B26-3490-E9A7-C73CC3187FE3}"/>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8" name="מציין מיקום של כותרת תחתונה 7">
            <a:extLst>
              <a:ext uri="{FF2B5EF4-FFF2-40B4-BE49-F238E27FC236}">
                <a16:creationId xmlns:a16="http://schemas.microsoft.com/office/drawing/2014/main" id="{EF7C14F6-B126-C73F-99F9-DE9732055F17}"/>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0B490139-147D-F604-3BE1-92E9C6A2A77E}"/>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1785911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6C608B9-68A3-76DB-B1C6-5302E8FCC86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3D87A43E-2EBF-6CFC-DDA3-B2CACFBF821C}"/>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4" name="מציין מיקום של כותרת תחתונה 3">
            <a:extLst>
              <a:ext uri="{FF2B5EF4-FFF2-40B4-BE49-F238E27FC236}">
                <a16:creationId xmlns:a16="http://schemas.microsoft.com/office/drawing/2014/main" id="{840644A7-03EB-823B-89AC-52F3FB28663D}"/>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DEC08445-F962-4144-BE93-ABA797058EBB}"/>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1583371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8D35D343-F4E9-2EFE-1443-CC25FEFE074F}"/>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3" name="מציין מיקום של כותרת תחתונה 2">
            <a:extLst>
              <a:ext uri="{FF2B5EF4-FFF2-40B4-BE49-F238E27FC236}">
                <a16:creationId xmlns:a16="http://schemas.microsoft.com/office/drawing/2014/main" id="{30E0698F-EE49-CBA4-7192-4AF23B9F7D1A}"/>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B42AB211-0CB6-CBB9-53C4-75AFD34A1C1A}"/>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1512215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DEDE21A-346F-EC30-50FF-EF884F3B46F5}"/>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6EC07D1-E7F1-692D-0F60-6D45149577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C67AEA7B-38FA-F698-3526-0932DD3CA1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996D3E1D-A687-A4D9-BB9E-9F32045F2CA1}"/>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6" name="מציין מיקום של כותרת תחתונה 5">
            <a:extLst>
              <a:ext uri="{FF2B5EF4-FFF2-40B4-BE49-F238E27FC236}">
                <a16:creationId xmlns:a16="http://schemas.microsoft.com/office/drawing/2014/main" id="{2F0846FE-DDA6-0EA6-5E17-96C7EBA59D03}"/>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F8DA34C6-2CC6-F7DE-9B17-5302973EAA88}"/>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345102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29DC7D6-1B31-7725-F564-4D1C9107088C}"/>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F5880A9E-752F-7523-5417-CB4DC570FB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90DB690B-3EE8-9C35-812B-8A32E69080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7C3FDC56-9E8F-D365-105A-4A3A0A57BD5C}"/>
              </a:ext>
            </a:extLst>
          </p:cNvPr>
          <p:cNvSpPr>
            <a:spLocks noGrp="1"/>
          </p:cNvSpPr>
          <p:nvPr>
            <p:ph type="dt" sz="half" idx="10"/>
          </p:nvPr>
        </p:nvSpPr>
        <p:spPr/>
        <p:txBody>
          <a:bodyPr/>
          <a:lstStyle/>
          <a:p>
            <a:fld id="{CBC62D2E-BD18-4830-975E-BED605CB30DB}" type="datetimeFigureOut">
              <a:rPr lang="he-IL" smtClean="0"/>
              <a:t>י"א/אלול/תשפ"ג</a:t>
            </a:fld>
            <a:endParaRPr lang="he-IL"/>
          </a:p>
        </p:txBody>
      </p:sp>
      <p:sp>
        <p:nvSpPr>
          <p:cNvPr id="6" name="מציין מיקום של כותרת תחתונה 5">
            <a:extLst>
              <a:ext uri="{FF2B5EF4-FFF2-40B4-BE49-F238E27FC236}">
                <a16:creationId xmlns:a16="http://schemas.microsoft.com/office/drawing/2014/main" id="{8116354F-373E-1077-C350-2E0D99CE4F48}"/>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183777D6-69BE-A248-1BC2-0612D8C53B50}"/>
              </a:ext>
            </a:extLst>
          </p:cNvPr>
          <p:cNvSpPr>
            <a:spLocks noGrp="1"/>
          </p:cNvSpPr>
          <p:nvPr>
            <p:ph type="sldNum" sz="quarter" idx="12"/>
          </p:nvPr>
        </p:nvSpPr>
        <p:spPr/>
        <p:txBody>
          <a:bodyPr/>
          <a:lstStyle/>
          <a:p>
            <a:fld id="{69183364-A0B8-494C-9106-516736940765}" type="slidenum">
              <a:rPr lang="he-IL" smtClean="0"/>
              <a:t>‹#›</a:t>
            </a:fld>
            <a:endParaRPr lang="he-IL"/>
          </a:p>
        </p:txBody>
      </p:sp>
    </p:spTree>
    <p:extLst>
      <p:ext uri="{BB962C8B-B14F-4D97-AF65-F5344CB8AC3E}">
        <p14:creationId xmlns:p14="http://schemas.microsoft.com/office/powerpoint/2010/main" val="1178213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585C9784-484B-0479-C68B-BBA608296781}"/>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618402BF-4607-4EC7-BB9B-991A09741C13}"/>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1A3EA80-92EC-6E17-2637-B4DDAA69B063}"/>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CBC62D2E-BD18-4830-975E-BED605CB30DB}" type="datetimeFigureOut">
              <a:rPr lang="he-IL" smtClean="0"/>
              <a:t>י"א/אלול/תשפ"ג</a:t>
            </a:fld>
            <a:endParaRPr lang="he-IL"/>
          </a:p>
        </p:txBody>
      </p:sp>
      <p:sp>
        <p:nvSpPr>
          <p:cNvPr id="5" name="מציין מיקום של כותרת תחתונה 4">
            <a:extLst>
              <a:ext uri="{FF2B5EF4-FFF2-40B4-BE49-F238E27FC236}">
                <a16:creationId xmlns:a16="http://schemas.microsoft.com/office/drawing/2014/main" id="{517B619F-4B6D-53EB-BB23-0664DA30AC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73635FDD-55B1-2782-A8E7-E1B93CBC5502}"/>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69183364-A0B8-494C-9106-516736940765}" type="slidenum">
              <a:rPr lang="he-IL" smtClean="0"/>
              <a:t>‹#›</a:t>
            </a:fld>
            <a:endParaRPr lang="he-IL"/>
          </a:p>
        </p:txBody>
      </p:sp>
    </p:spTree>
    <p:extLst>
      <p:ext uri="{BB962C8B-B14F-4D97-AF65-F5344CB8AC3E}">
        <p14:creationId xmlns:p14="http://schemas.microsoft.com/office/powerpoint/2010/main" val="22505347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galcohen6/CodeProject.gi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galcohen6/DeepLearning.git"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4/relationships/chartEx" Target="../charts/chartEx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redirect?event=video_description&amp;redir_token=QUFFLUhqbGhIMEZta2NCNVJJVTl2bFhTRHhTVTd1XzVXUXxBQ3Jtc0tsNkx2UlNCLW54R1FRN3I3U042QlpTQ3A1X1VGamFrZ25wWHZ6OEk5YXU1ODY5SXduOVNPQUtlT01WR1pMc3JDU2pKWHJEOUFiUUhYM1pHb1JYUHg3UE9VME5ENXFSVzd0bHJ5SzMtTkZBVllYMDVqQQ&amp;q=https%3A%2F%2Fpytorch.org%2Fget-started%2Flocally%2F&amp;v=tFNJGim3FXw" TargetMode="External"/><Relationship Id="rId2" Type="http://schemas.openxmlformats.org/officeDocument/2006/relationships/hyperlink" Target="https://www.youtube.com/redirect?event=video_description&amp;redir_token=QUFFLUhqbE5HNEUxQ1JCSVdQanNOVWRGZ3JwbE92ZGhTZ3xBQ3Jtc0trNTV6Q1hpZ28zdmVWWmtCc2FWSHVnWmdfNzlYSkF6QTVJbTVWdE5kQUphTWd5WnBiWVFfTFFFZy1ZX2pPMl8tUEl0dWpveDZkQXlOUEdLOFBCalZMaVU3OVhiaklULVRldHFBOUQyajJDZFZPcFNTaw&amp;q=https%3A%2F%2Fgithub.com%2Fultralytics%2Fyolov5&amp;v=tFNJGim3FXw"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A58E2D58-4CA0-CD37-5385-474F176BA0C8}"/>
              </a:ext>
            </a:extLst>
          </p:cNvPr>
          <p:cNvSpPr/>
          <p:nvPr/>
        </p:nvSpPr>
        <p:spPr>
          <a:xfrm>
            <a:off x="867051" y="1653628"/>
            <a:ext cx="10457895" cy="1754326"/>
          </a:xfrm>
          <a:prstGeom prst="rect">
            <a:avLst/>
          </a:prstGeom>
          <a:noFill/>
        </p:spPr>
        <p:txBody>
          <a:bodyPr wrap="square" lIns="91440" tIns="45720" rIns="91440" bIns="45720">
            <a:spAutoFit/>
          </a:bodyPr>
          <a:lstStyle/>
          <a:p>
            <a:pPr algn="ctr"/>
            <a:r>
              <a:rPr lang="he-IL" sz="5400" dirty="0">
                <a:ln w="28575">
                  <a:solidFill>
                    <a:schemeClr val="tx1">
                      <a:lumMod val="95000"/>
                      <a:lumOff val="5000"/>
                    </a:schemeClr>
                  </a:solidFill>
                </a:ln>
                <a:solidFill>
                  <a:schemeClr val="tx1">
                    <a:lumMod val="95000"/>
                    <a:lumOff val="5000"/>
                  </a:schemeClr>
                </a:solidFill>
                <a:effectLst>
                  <a:glow rad="63500">
                    <a:schemeClr val="tx1">
                      <a:lumMod val="50000"/>
                      <a:lumOff val="50000"/>
                      <a:alpha val="47000"/>
                    </a:schemeClr>
                  </a:glow>
                </a:effectLst>
                <a:cs typeface="+mj-cs"/>
              </a:rPr>
              <a:t>הגשת סופית של הפרויקט: </a:t>
            </a:r>
          </a:p>
          <a:p>
            <a:pPr algn="ctr"/>
            <a:r>
              <a:rPr lang="he-IL" sz="5400" b="0" cap="none" spc="0" dirty="0">
                <a:ln w="28575">
                  <a:solidFill>
                    <a:schemeClr val="tx1">
                      <a:lumMod val="95000"/>
                      <a:lumOff val="5000"/>
                    </a:schemeClr>
                  </a:solidFill>
                </a:ln>
                <a:solidFill>
                  <a:schemeClr val="tx1">
                    <a:lumMod val="95000"/>
                    <a:lumOff val="5000"/>
                  </a:schemeClr>
                </a:solidFill>
                <a:effectLst>
                  <a:glow rad="63500">
                    <a:schemeClr val="tx1">
                      <a:lumMod val="50000"/>
                      <a:lumOff val="50000"/>
                      <a:alpha val="47000"/>
                    </a:schemeClr>
                  </a:glow>
                </a:effectLst>
                <a:cs typeface="+mj-cs"/>
              </a:rPr>
              <a:t>זיהוי אדם שמח, עצוב או כועס.</a:t>
            </a:r>
          </a:p>
        </p:txBody>
      </p:sp>
      <p:sp>
        <p:nvSpPr>
          <p:cNvPr id="5" name="תיבת טקסט 4">
            <a:extLst>
              <a:ext uri="{FF2B5EF4-FFF2-40B4-BE49-F238E27FC236}">
                <a16:creationId xmlns:a16="http://schemas.microsoft.com/office/drawing/2014/main" id="{70F8295F-2072-B800-5F2B-C97E48A1EECB}"/>
              </a:ext>
            </a:extLst>
          </p:cNvPr>
          <p:cNvSpPr txBox="1"/>
          <p:nvPr/>
        </p:nvSpPr>
        <p:spPr>
          <a:xfrm>
            <a:off x="3977202" y="4070028"/>
            <a:ext cx="4237592" cy="1615827"/>
          </a:xfrm>
          <a:prstGeom prst="rect">
            <a:avLst/>
          </a:prstGeom>
          <a:noFill/>
        </p:spPr>
        <p:txBody>
          <a:bodyPr wrap="square" rtlCol="1">
            <a:spAutoFit/>
          </a:bodyPr>
          <a:lstStyle/>
          <a:p>
            <a:pPr algn="ctr"/>
            <a:r>
              <a:rPr lang="he-IL" sz="3600" b="1" dirty="0">
                <a:cs typeface="+mj-cs"/>
              </a:rPr>
              <a:t>מגישות הפרויקט:</a:t>
            </a:r>
          </a:p>
          <a:p>
            <a:pPr algn="ctr"/>
            <a:endParaRPr lang="he-IL" sz="1500" b="1" dirty="0">
              <a:cs typeface="+mj-cs"/>
            </a:endParaRPr>
          </a:p>
          <a:p>
            <a:pPr algn="ctr"/>
            <a:r>
              <a:rPr lang="he-IL" sz="2400" b="1" dirty="0">
                <a:cs typeface="+mj-cs"/>
              </a:rPr>
              <a:t>עדן יוסף 319153755</a:t>
            </a:r>
          </a:p>
          <a:p>
            <a:pPr algn="ctr"/>
            <a:r>
              <a:rPr lang="he-IL" sz="2400" b="1" dirty="0">
                <a:cs typeface="+mj-cs"/>
              </a:rPr>
              <a:t>גל כהן 209249564</a:t>
            </a:r>
          </a:p>
        </p:txBody>
      </p:sp>
    </p:spTree>
    <p:extLst>
      <p:ext uri="{BB962C8B-B14F-4D97-AF65-F5344CB8AC3E}">
        <p14:creationId xmlns:p14="http://schemas.microsoft.com/office/powerpoint/2010/main" val="23856224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תיבת טקסט 6">
            <a:extLst>
              <a:ext uri="{FF2B5EF4-FFF2-40B4-BE49-F238E27FC236}">
                <a16:creationId xmlns:a16="http://schemas.microsoft.com/office/drawing/2014/main" id="{3AE5F987-5E34-9EC4-0674-306225002162}"/>
              </a:ext>
            </a:extLst>
          </p:cNvPr>
          <p:cNvSpPr txBox="1"/>
          <p:nvPr/>
        </p:nvSpPr>
        <p:spPr>
          <a:xfrm>
            <a:off x="1878227" y="566678"/>
            <a:ext cx="8801099" cy="4431983"/>
          </a:xfrm>
          <a:prstGeom prst="rect">
            <a:avLst/>
          </a:prstGeom>
          <a:noFill/>
        </p:spPr>
        <p:txBody>
          <a:bodyPr wrap="square">
            <a:spAutoFit/>
          </a:bodyPr>
          <a:lstStyle/>
          <a:p>
            <a:pPr marL="571500" indent="-571500">
              <a:buFont typeface="Wingdings" panose="05000000000000000000" pitchFamily="2" charset="2"/>
              <a:buChar char="v"/>
            </a:pPr>
            <a:r>
              <a:rPr lang="he-IL" sz="4400" b="1" dirty="0" err="1">
                <a:cs typeface="+mj-cs"/>
              </a:rPr>
              <a:t>ביבלוגרפיה</a:t>
            </a:r>
            <a:r>
              <a:rPr lang="he-IL" sz="4400" b="1" dirty="0">
                <a:cs typeface="+mj-cs"/>
              </a:rPr>
              <a:t>: </a:t>
            </a:r>
          </a:p>
          <a:p>
            <a:endParaRPr lang="he-IL" sz="1400" b="1" dirty="0">
              <a:cs typeface="+mj-cs"/>
            </a:endParaRPr>
          </a:p>
          <a:p>
            <a:r>
              <a:rPr lang="he-IL" sz="2800" b="1" dirty="0">
                <a:cs typeface="+mj-cs"/>
              </a:rPr>
              <a:t>תיוג תמונות:</a:t>
            </a:r>
          </a:p>
          <a:p>
            <a:r>
              <a:rPr lang="en-US" sz="2800" b="1" dirty="0">
                <a:cs typeface="+mj-cs"/>
              </a:rPr>
              <a:t>https://www.makesense.ai/</a:t>
            </a:r>
          </a:p>
          <a:p>
            <a:r>
              <a:rPr lang="en-US" sz="2800" b="1" dirty="0">
                <a:cs typeface="+mj-cs"/>
              </a:rPr>
              <a:t> </a:t>
            </a:r>
            <a:r>
              <a:rPr lang="he-IL" sz="2800" b="1" dirty="0">
                <a:cs typeface="+mj-cs"/>
              </a:rPr>
              <a:t>פרויקט עזר:</a:t>
            </a:r>
          </a:p>
          <a:p>
            <a:r>
              <a:rPr lang="he-IL" sz="2800" b="1" dirty="0">
                <a:cs typeface="+mj-cs"/>
              </a:rPr>
              <a:t>פרויקט של זיהוי פרצוף שמח\עצוב: </a:t>
            </a:r>
            <a:r>
              <a:rPr lang="en-US" sz="2800" b="0" i="0" u="none" strike="noStrike" dirty="0">
                <a:solidFill>
                  <a:srgbClr val="1A0DAB"/>
                </a:solidFill>
                <a:effectLst/>
                <a:latin typeface="arial" panose="020B0604020202020204" pitchFamily="34" charset="0"/>
                <a:hlinkClick r:id="rId2"/>
              </a:rPr>
              <a:t>https://github.com/galcohen6/CodeProject.git</a:t>
            </a:r>
            <a:endParaRPr lang="he-IL" sz="2800" b="0" i="0" u="none" strike="noStrike" dirty="0">
              <a:solidFill>
                <a:srgbClr val="1A0DAB"/>
              </a:solidFill>
              <a:effectLst/>
              <a:latin typeface="arial" panose="020B0604020202020204" pitchFamily="34" charset="0"/>
            </a:endParaRPr>
          </a:p>
          <a:p>
            <a:endParaRPr kumimoji="0" lang="he-IL" sz="2800" kern="1200" cap="none" spc="0" normalizeH="0" baseline="0" noProof="0" dirty="0">
              <a:ln>
                <a:noFill/>
              </a:ln>
              <a:solidFill>
                <a:srgbClr val="1A0DAB"/>
              </a:solidFill>
              <a:uLnTx/>
              <a:uFillTx/>
              <a:latin typeface="arial" panose="020B0604020202020204" pitchFamily="34" charset="0"/>
              <a:ea typeface="+mn-ea"/>
              <a:cs typeface="Times New Roman" panose="02020603050405020304" pitchFamily="18" charset="0"/>
            </a:endParaRPr>
          </a:p>
          <a:p>
            <a:r>
              <a:rPr lang="he-IL" sz="2800" b="1" i="0" u="none" strike="noStrike" dirty="0">
                <a:effectLst/>
                <a:latin typeface="arial" panose="020B0604020202020204" pitchFamily="34" charset="0"/>
                <a:cs typeface="Times New Roman" panose="02020603050405020304" pitchFamily="18" charset="0"/>
              </a:rPr>
              <a:t>*פרויקט נוסף שנעזרנו בו (עייף\ערני):</a:t>
            </a:r>
            <a:endParaRPr kumimoji="0" lang="he-IL" sz="2800" b="1" i="0" u="none" strike="noStrike" kern="1200" cap="none" spc="0" normalizeH="0" baseline="0" noProof="0" dirty="0">
              <a:ln>
                <a:noFill/>
              </a:ln>
              <a:effectLst/>
              <a:uLnTx/>
              <a:uFillTx/>
              <a:latin typeface="Calibri" panose="020F0502020204030204"/>
              <a:ea typeface="+mn-ea"/>
              <a:cs typeface="Times New Roman" panose="02020603050405020304" pitchFamily="18" charset="0"/>
            </a:endParaRPr>
          </a:p>
          <a:p>
            <a:r>
              <a:rPr lang="en-US" sz="2800" b="1" dirty="0">
                <a:cs typeface="+mj-cs"/>
              </a:rPr>
              <a:t>https://www.youtube.com/watch?v=tFNJGim3FXw</a:t>
            </a:r>
            <a:endParaRPr lang="he-IL" sz="2800" b="1" dirty="0">
              <a:cs typeface="+mj-cs"/>
            </a:endParaRPr>
          </a:p>
        </p:txBody>
      </p:sp>
    </p:spTree>
    <p:extLst>
      <p:ext uri="{BB962C8B-B14F-4D97-AF65-F5344CB8AC3E}">
        <p14:creationId xmlns:p14="http://schemas.microsoft.com/office/powerpoint/2010/main" val="3212247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תיבת טקסט 4">
            <a:extLst>
              <a:ext uri="{FF2B5EF4-FFF2-40B4-BE49-F238E27FC236}">
                <a16:creationId xmlns:a16="http://schemas.microsoft.com/office/drawing/2014/main" id="{2ED48286-95AE-734E-0DEB-7C9C12ADD514}"/>
              </a:ext>
            </a:extLst>
          </p:cNvPr>
          <p:cNvSpPr txBox="1"/>
          <p:nvPr/>
        </p:nvSpPr>
        <p:spPr>
          <a:xfrm>
            <a:off x="2195720" y="1268262"/>
            <a:ext cx="8445103" cy="1815882"/>
          </a:xfrm>
          <a:prstGeom prst="rect">
            <a:avLst/>
          </a:prstGeom>
          <a:noFill/>
        </p:spPr>
        <p:txBody>
          <a:bodyPr wrap="square">
            <a:spAutoFit/>
          </a:bodyPr>
          <a:lstStyle/>
          <a:p>
            <a:pPr marL="342900" indent="-342900">
              <a:buFont typeface="Wingdings" panose="05000000000000000000" pitchFamily="2" charset="2"/>
              <a:buChar char="v"/>
            </a:pPr>
            <a:r>
              <a:rPr kumimoji="0" lang="he-IL" sz="2800" b="1"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קישור לקוד תוכנה + הקלטת הרצת תוכנה + הצגת מצגת עם הסברים:</a:t>
            </a:r>
          </a:p>
          <a:p>
            <a:pPr marL="342900" indent="-342900">
              <a:buFont typeface="Wingdings" panose="05000000000000000000" pitchFamily="2" charset="2"/>
              <a:buChar char="v"/>
            </a:pPr>
            <a:endParaRPr lang="he-IL" sz="2800" b="1" dirty="0">
              <a:solidFill>
                <a:prstClr val="black"/>
              </a:solidFill>
              <a:latin typeface="Calibri" panose="020F0502020204030204"/>
              <a:cs typeface="Times New Roman" panose="02020603050405020304" pitchFamily="18" charset="0"/>
            </a:endParaRPr>
          </a:p>
          <a:p>
            <a:r>
              <a:rPr lang="en-US" sz="2800" b="0" i="0" u="none" strike="noStrike" dirty="0">
                <a:solidFill>
                  <a:srgbClr val="1A0DAB"/>
                </a:solidFill>
                <a:effectLst/>
                <a:latin typeface="arial" panose="020B0604020202020204" pitchFamily="34" charset="0"/>
                <a:hlinkClick r:id="rId2"/>
              </a:rPr>
              <a:t>https://github.com/galcohen6/DeepLearning.git</a:t>
            </a:r>
            <a:r>
              <a:rPr lang="en-US" sz="2800" b="0" i="0" u="none" strike="noStrike" dirty="0">
                <a:solidFill>
                  <a:srgbClr val="1A0DAB"/>
                </a:solidFill>
                <a:effectLst/>
                <a:latin typeface="arial" panose="020B0604020202020204" pitchFamily="34" charset="0"/>
              </a:rPr>
              <a:t> </a:t>
            </a:r>
            <a:endParaRPr kumimoji="0" lang="he-IL" sz="2800" b="1"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endParaRPr>
          </a:p>
        </p:txBody>
      </p:sp>
    </p:spTree>
    <p:extLst>
      <p:ext uri="{BB962C8B-B14F-4D97-AF65-F5344CB8AC3E}">
        <p14:creationId xmlns:p14="http://schemas.microsoft.com/office/powerpoint/2010/main" val="2830028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תיבת טקסט 1">
            <a:extLst>
              <a:ext uri="{FF2B5EF4-FFF2-40B4-BE49-F238E27FC236}">
                <a16:creationId xmlns:a16="http://schemas.microsoft.com/office/drawing/2014/main" id="{DC1462A3-5746-10EA-DDBF-B376EEC45EA9}"/>
              </a:ext>
            </a:extLst>
          </p:cNvPr>
          <p:cNvSpPr txBox="1"/>
          <p:nvPr/>
        </p:nvSpPr>
        <p:spPr>
          <a:xfrm>
            <a:off x="1448540" y="1787308"/>
            <a:ext cx="9294920" cy="2677656"/>
          </a:xfrm>
          <a:prstGeom prst="rect">
            <a:avLst/>
          </a:prstGeom>
          <a:noFill/>
        </p:spPr>
        <p:txBody>
          <a:bodyPr wrap="square" rtlCol="1">
            <a:spAutoFit/>
          </a:bodyPr>
          <a:lstStyle/>
          <a:p>
            <a:endParaRPr lang="he-IL" sz="2400" b="1" dirty="0">
              <a:cs typeface="+mj-cs"/>
            </a:endParaRPr>
          </a:p>
          <a:p>
            <a:r>
              <a:rPr lang="he-IL" sz="2400" b="1" dirty="0">
                <a:cs typeface="+mj-cs"/>
              </a:rPr>
              <a:t>לקחנו פרויקט מוכן שיודע לזהות מתי אדם שמח או עצוב ואימנו את אותה מערכת כך שהיא תדע לזהות כעת האם אדם שמח\עצוב ובנוסף האם הוא כועס. זה השינוי שנראה בפרויקט הקיים.</a:t>
            </a:r>
          </a:p>
          <a:p>
            <a:r>
              <a:rPr lang="he-IL" sz="2400" b="1" dirty="0">
                <a:cs typeface="+mj-cs"/>
              </a:rPr>
              <a:t>נעזר בקוד של זיהוי אדם שמח\עצוב ולמערכת הזו הוספנו דאטה שהוא תמונות של אנשים עם פרצופים כועסים ותייגנו את התמונות הנוספות על מנת שמערכת שלנו תצליח לזהות גם אדם כועס. </a:t>
            </a:r>
          </a:p>
        </p:txBody>
      </p:sp>
      <p:sp>
        <p:nvSpPr>
          <p:cNvPr id="3" name="תיבת טקסט 2">
            <a:extLst>
              <a:ext uri="{FF2B5EF4-FFF2-40B4-BE49-F238E27FC236}">
                <a16:creationId xmlns:a16="http://schemas.microsoft.com/office/drawing/2014/main" id="{7E57D1C6-6990-8805-2AE8-A124F6BBB1A0}"/>
              </a:ext>
            </a:extLst>
          </p:cNvPr>
          <p:cNvSpPr txBox="1"/>
          <p:nvPr/>
        </p:nvSpPr>
        <p:spPr>
          <a:xfrm>
            <a:off x="1448540" y="775593"/>
            <a:ext cx="9294920" cy="1384995"/>
          </a:xfrm>
          <a:prstGeom prst="rect">
            <a:avLst/>
          </a:prstGeom>
          <a:noFill/>
        </p:spPr>
        <p:txBody>
          <a:bodyPr wrap="square" rtlCol="1">
            <a:spAutoFit/>
          </a:bodyPr>
          <a:lstStyle/>
          <a:p>
            <a:pPr marL="571500" indent="-571500">
              <a:buFont typeface="Wingdings" panose="05000000000000000000" pitchFamily="2" charset="2"/>
              <a:buChar char="v"/>
            </a:pPr>
            <a:r>
              <a:rPr lang="he-IL" sz="3600" b="1" dirty="0">
                <a:cs typeface="+mj-cs"/>
              </a:rPr>
              <a:t>מה עושה התוכנה: </a:t>
            </a:r>
          </a:p>
          <a:p>
            <a:endParaRPr lang="he-IL" sz="2400" b="1" dirty="0">
              <a:cs typeface="+mj-cs"/>
            </a:endParaRPr>
          </a:p>
          <a:p>
            <a:r>
              <a:rPr lang="he-IL" sz="2400" b="1" dirty="0">
                <a:cs typeface="+mj-cs"/>
              </a:rPr>
              <a:t>בפרויקט זה נראה כיצד המערכת יודעת לזהות האם אדם שמח\עצוב או כועס.</a:t>
            </a:r>
          </a:p>
        </p:txBody>
      </p:sp>
    </p:spTree>
    <p:extLst>
      <p:ext uri="{BB962C8B-B14F-4D97-AF65-F5344CB8AC3E}">
        <p14:creationId xmlns:p14="http://schemas.microsoft.com/office/powerpoint/2010/main" val="1097484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תיבת טקסט 3">
            <a:extLst>
              <a:ext uri="{FF2B5EF4-FFF2-40B4-BE49-F238E27FC236}">
                <a16:creationId xmlns:a16="http://schemas.microsoft.com/office/drawing/2014/main" id="{0CCAC740-7DF4-A747-4CFB-2AF5CB9A4EC7}"/>
              </a:ext>
            </a:extLst>
          </p:cNvPr>
          <p:cNvSpPr txBox="1"/>
          <p:nvPr/>
        </p:nvSpPr>
        <p:spPr>
          <a:xfrm>
            <a:off x="1448540" y="1012954"/>
            <a:ext cx="9294920" cy="4832092"/>
          </a:xfrm>
          <a:prstGeom prst="rect">
            <a:avLst/>
          </a:prstGeom>
          <a:noFill/>
        </p:spPr>
        <p:txBody>
          <a:bodyPr wrap="square" rtlCol="1">
            <a:spAutoFit/>
          </a:bodyPr>
          <a:lstStyle/>
          <a:p>
            <a:pPr marL="342900" indent="-342900">
              <a:buFont typeface="Wingdings" panose="05000000000000000000" pitchFamily="2" charset="2"/>
              <a:buChar char="v"/>
            </a:pPr>
            <a:r>
              <a:rPr lang="he-IL" sz="4400" b="1" dirty="0">
                <a:cs typeface="+mj-cs"/>
              </a:rPr>
              <a:t>קלט: </a:t>
            </a:r>
          </a:p>
          <a:p>
            <a:r>
              <a:rPr lang="he-IL" sz="2400" b="1" dirty="0">
                <a:cs typeface="+mj-cs"/>
              </a:rPr>
              <a:t>תמונה כלשהי שמכילה אדם שהוא שמח, עצוב או כועס.</a:t>
            </a:r>
          </a:p>
          <a:p>
            <a:endParaRPr lang="he-IL" sz="2400" b="1" dirty="0">
              <a:cs typeface="+mj-cs"/>
            </a:endParaRPr>
          </a:p>
          <a:p>
            <a:endParaRPr lang="he-IL" sz="2400" b="1" dirty="0">
              <a:cs typeface="+mj-cs"/>
            </a:endParaRPr>
          </a:p>
          <a:p>
            <a:endParaRPr lang="he-IL" sz="2400" b="1" dirty="0">
              <a:cs typeface="+mj-cs"/>
            </a:endParaRPr>
          </a:p>
          <a:p>
            <a:endParaRPr lang="he-IL" sz="2400" b="1" dirty="0">
              <a:cs typeface="+mj-cs"/>
            </a:endParaRPr>
          </a:p>
          <a:p>
            <a:endParaRPr lang="he-IL" sz="2400" b="1" dirty="0">
              <a:cs typeface="+mj-cs"/>
            </a:endParaRPr>
          </a:p>
          <a:p>
            <a:endParaRPr lang="he-IL" sz="2400" b="1" dirty="0">
              <a:cs typeface="+mj-cs"/>
            </a:endParaRPr>
          </a:p>
          <a:p>
            <a:endParaRPr lang="he-IL" sz="2400" b="1" dirty="0">
              <a:cs typeface="+mj-cs"/>
            </a:endParaRPr>
          </a:p>
          <a:p>
            <a:endParaRPr lang="he-IL" sz="2400" b="1" dirty="0">
              <a:cs typeface="+mj-cs"/>
            </a:endParaRPr>
          </a:p>
          <a:p>
            <a:endParaRPr lang="he-IL" sz="2400" b="1" dirty="0">
              <a:cs typeface="+mj-cs"/>
            </a:endParaRPr>
          </a:p>
          <a:p>
            <a:endParaRPr lang="he-IL" sz="2400" b="1" dirty="0">
              <a:cs typeface="+mj-cs"/>
            </a:endParaRPr>
          </a:p>
        </p:txBody>
      </p:sp>
      <p:pic>
        <p:nvPicPr>
          <p:cNvPr id="5" name="תמונה 4">
            <a:extLst>
              <a:ext uri="{FF2B5EF4-FFF2-40B4-BE49-F238E27FC236}">
                <a16:creationId xmlns:a16="http://schemas.microsoft.com/office/drawing/2014/main" id="{61AA7DF4-C6C4-8D27-B708-B1F1C73D76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0211" y="2884214"/>
            <a:ext cx="3082031" cy="2054687"/>
          </a:xfrm>
          <a:prstGeom prst="rect">
            <a:avLst/>
          </a:prstGeom>
          <a:ln>
            <a:noFill/>
          </a:ln>
          <a:effectLst>
            <a:softEdge rad="112500"/>
          </a:effectLst>
        </p:spPr>
      </p:pic>
      <p:pic>
        <p:nvPicPr>
          <p:cNvPr id="8" name="תמונה 7">
            <a:extLst>
              <a:ext uri="{FF2B5EF4-FFF2-40B4-BE49-F238E27FC236}">
                <a16:creationId xmlns:a16="http://schemas.microsoft.com/office/drawing/2014/main" id="{237BBB23-D1FB-6549-A604-3C8E5B32280E}"/>
              </a:ext>
            </a:extLst>
          </p:cNvPr>
          <p:cNvPicPr>
            <a:picLocks noChangeAspect="1"/>
          </p:cNvPicPr>
          <p:nvPr/>
        </p:nvPicPr>
        <p:blipFill rotWithShape="1">
          <a:blip r:embed="rId3">
            <a:extLst>
              <a:ext uri="{28A0092B-C50C-407E-A947-70E740481C1C}">
                <a14:useLocalDpi xmlns:a14="http://schemas.microsoft.com/office/drawing/2010/main" val="0"/>
              </a:ext>
            </a:extLst>
          </a:blip>
          <a:srcRect l="4183" r="7082"/>
          <a:stretch/>
        </p:blipFill>
        <p:spPr>
          <a:xfrm>
            <a:off x="4530571" y="2884214"/>
            <a:ext cx="3240351" cy="2054687"/>
          </a:xfrm>
          <a:prstGeom prst="rect">
            <a:avLst/>
          </a:prstGeom>
          <a:ln>
            <a:noFill/>
          </a:ln>
          <a:effectLst>
            <a:softEdge rad="112500"/>
          </a:effectLst>
        </p:spPr>
      </p:pic>
      <p:pic>
        <p:nvPicPr>
          <p:cNvPr id="10" name="תמונה 9">
            <a:extLst>
              <a:ext uri="{FF2B5EF4-FFF2-40B4-BE49-F238E27FC236}">
                <a16:creationId xmlns:a16="http://schemas.microsoft.com/office/drawing/2014/main" id="{FF8C67F0-5DA6-225E-6477-FDB3D5CFA5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251" y="2884213"/>
            <a:ext cx="3082031" cy="2055715"/>
          </a:xfrm>
          <a:prstGeom prst="rect">
            <a:avLst/>
          </a:prstGeom>
          <a:ln>
            <a:noFill/>
          </a:ln>
          <a:effectLst>
            <a:softEdge rad="112500"/>
          </a:effectLst>
        </p:spPr>
      </p:pic>
    </p:spTree>
    <p:extLst>
      <p:ext uri="{BB962C8B-B14F-4D97-AF65-F5344CB8AC3E}">
        <p14:creationId xmlns:p14="http://schemas.microsoft.com/office/powerpoint/2010/main" val="2587180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תיבת טקסט 4">
            <a:extLst>
              <a:ext uri="{FF2B5EF4-FFF2-40B4-BE49-F238E27FC236}">
                <a16:creationId xmlns:a16="http://schemas.microsoft.com/office/drawing/2014/main" id="{35114365-0E03-739F-B2AC-B8E5E1F62724}"/>
              </a:ext>
            </a:extLst>
          </p:cNvPr>
          <p:cNvSpPr txBox="1"/>
          <p:nvPr/>
        </p:nvSpPr>
        <p:spPr>
          <a:xfrm>
            <a:off x="1458097" y="1178181"/>
            <a:ext cx="9443651" cy="1138773"/>
          </a:xfrm>
          <a:prstGeom prst="rect">
            <a:avLst/>
          </a:prstGeom>
          <a:noFill/>
        </p:spPr>
        <p:txBody>
          <a:bodyPr wrap="square">
            <a:spAutoFit/>
          </a:bodyPr>
          <a:lstStyle/>
          <a:p>
            <a:pPr marL="342900" indent="-342900">
              <a:buFont typeface="Wingdings" panose="05000000000000000000" pitchFamily="2" charset="2"/>
              <a:buChar char="v"/>
            </a:pPr>
            <a:r>
              <a:rPr lang="he-IL" sz="4400" b="1" dirty="0">
                <a:cs typeface="+mj-cs"/>
              </a:rPr>
              <a:t>פלט</a:t>
            </a:r>
            <a:r>
              <a:rPr lang="he-IL" sz="4000" b="1" dirty="0">
                <a:cs typeface="+mj-cs"/>
              </a:rPr>
              <a:t>: </a:t>
            </a:r>
          </a:p>
          <a:p>
            <a:r>
              <a:rPr lang="he-IL" sz="2400" b="1" dirty="0">
                <a:cs typeface="+mj-cs"/>
              </a:rPr>
              <a:t>התוכנה מחזירה האם האדם המוצג בקלט שמח, עצוב או כועס. </a:t>
            </a:r>
          </a:p>
        </p:txBody>
      </p:sp>
      <p:pic>
        <p:nvPicPr>
          <p:cNvPr id="4" name="תמונה 3">
            <a:extLst>
              <a:ext uri="{FF2B5EF4-FFF2-40B4-BE49-F238E27FC236}">
                <a16:creationId xmlns:a16="http://schemas.microsoft.com/office/drawing/2014/main" id="{F45888B1-9EDF-128C-EA5E-ED7228080EF3}"/>
              </a:ext>
            </a:extLst>
          </p:cNvPr>
          <p:cNvPicPr>
            <a:picLocks noChangeAspect="1"/>
          </p:cNvPicPr>
          <p:nvPr/>
        </p:nvPicPr>
        <p:blipFill>
          <a:blip r:embed="rId2"/>
          <a:stretch>
            <a:fillRect/>
          </a:stretch>
        </p:blipFill>
        <p:spPr>
          <a:xfrm>
            <a:off x="504503" y="2779985"/>
            <a:ext cx="3452159" cy="2377646"/>
          </a:xfrm>
          <a:prstGeom prst="rect">
            <a:avLst/>
          </a:prstGeom>
        </p:spPr>
      </p:pic>
      <p:pic>
        <p:nvPicPr>
          <p:cNvPr id="8" name="תמונה 7">
            <a:extLst>
              <a:ext uri="{FF2B5EF4-FFF2-40B4-BE49-F238E27FC236}">
                <a16:creationId xmlns:a16="http://schemas.microsoft.com/office/drawing/2014/main" id="{600FEC91-8585-B68F-B910-42357AD0A507}"/>
              </a:ext>
            </a:extLst>
          </p:cNvPr>
          <p:cNvPicPr>
            <a:picLocks noChangeAspect="1"/>
          </p:cNvPicPr>
          <p:nvPr/>
        </p:nvPicPr>
        <p:blipFill>
          <a:blip r:embed="rId3"/>
          <a:stretch>
            <a:fillRect/>
          </a:stretch>
        </p:blipFill>
        <p:spPr>
          <a:xfrm>
            <a:off x="8314405" y="2779985"/>
            <a:ext cx="3490262" cy="2408129"/>
          </a:xfrm>
          <a:prstGeom prst="rect">
            <a:avLst/>
          </a:prstGeom>
        </p:spPr>
      </p:pic>
      <p:pic>
        <p:nvPicPr>
          <p:cNvPr id="10" name="תמונה 9">
            <a:extLst>
              <a:ext uri="{FF2B5EF4-FFF2-40B4-BE49-F238E27FC236}">
                <a16:creationId xmlns:a16="http://schemas.microsoft.com/office/drawing/2014/main" id="{A4D28400-DF2A-CB0A-E1D4-6010743B02CE}"/>
              </a:ext>
            </a:extLst>
          </p:cNvPr>
          <p:cNvPicPr>
            <a:picLocks noChangeAspect="1"/>
          </p:cNvPicPr>
          <p:nvPr/>
        </p:nvPicPr>
        <p:blipFill>
          <a:blip r:embed="rId4"/>
          <a:stretch>
            <a:fillRect/>
          </a:stretch>
        </p:blipFill>
        <p:spPr>
          <a:xfrm>
            <a:off x="4124011" y="2779985"/>
            <a:ext cx="4023044" cy="2377645"/>
          </a:xfrm>
          <a:prstGeom prst="rect">
            <a:avLst/>
          </a:prstGeom>
        </p:spPr>
      </p:pic>
    </p:spTree>
    <p:extLst>
      <p:ext uri="{BB962C8B-B14F-4D97-AF65-F5344CB8AC3E}">
        <p14:creationId xmlns:p14="http://schemas.microsoft.com/office/powerpoint/2010/main" val="3199694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תיבת טקסט 3">
            <a:extLst>
              <a:ext uri="{FF2B5EF4-FFF2-40B4-BE49-F238E27FC236}">
                <a16:creationId xmlns:a16="http://schemas.microsoft.com/office/drawing/2014/main" id="{1C8BE390-A656-9FDD-59D1-C2D60B788658}"/>
              </a:ext>
            </a:extLst>
          </p:cNvPr>
          <p:cNvSpPr txBox="1"/>
          <p:nvPr/>
        </p:nvSpPr>
        <p:spPr>
          <a:xfrm>
            <a:off x="1448540" y="999528"/>
            <a:ext cx="9294920" cy="2492990"/>
          </a:xfrm>
          <a:prstGeom prst="rect">
            <a:avLst/>
          </a:prstGeom>
          <a:noFill/>
        </p:spPr>
        <p:txBody>
          <a:bodyPr wrap="square" rtlCol="1">
            <a:spAutoFit/>
          </a:bodyPr>
          <a:lstStyle/>
          <a:p>
            <a:pPr marL="571500" indent="-571500">
              <a:buFont typeface="Wingdings" panose="05000000000000000000" pitchFamily="2" charset="2"/>
              <a:buChar char="v"/>
            </a:pPr>
            <a:r>
              <a:rPr lang="he-IL" sz="3600" b="1" dirty="0">
                <a:cs typeface="+mj-cs"/>
              </a:rPr>
              <a:t>תוכנית מימוש:</a:t>
            </a:r>
          </a:p>
          <a:p>
            <a:endParaRPr lang="he-IL" sz="3600" b="1" dirty="0">
              <a:cs typeface="+mj-cs"/>
            </a:endParaRPr>
          </a:p>
          <a:p>
            <a:r>
              <a:rPr lang="he-IL" sz="3600" b="1" dirty="0">
                <a:cs typeface="+mj-cs"/>
              </a:rPr>
              <a:t> </a:t>
            </a:r>
          </a:p>
          <a:p>
            <a:endParaRPr lang="he-IL" sz="2400" b="1" dirty="0">
              <a:cs typeface="+mj-cs"/>
            </a:endParaRPr>
          </a:p>
          <a:p>
            <a:endParaRPr lang="he-IL" sz="2400" b="1" dirty="0">
              <a:cs typeface="+mj-cs"/>
            </a:endParaRPr>
          </a:p>
        </p:txBody>
      </p:sp>
      <mc:AlternateContent xmlns:mc="http://schemas.openxmlformats.org/markup-compatibility/2006" xmlns:cx1="http://schemas.microsoft.com/office/drawing/2015/9/8/chartex">
        <mc:Choice Requires="cx1">
          <p:graphicFrame>
            <p:nvGraphicFramePr>
              <p:cNvPr id="2" name="תרשים 1">
                <a:extLst>
                  <a:ext uri="{FF2B5EF4-FFF2-40B4-BE49-F238E27FC236}">
                    <a16:creationId xmlns:a16="http://schemas.microsoft.com/office/drawing/2014/main" id="{5D91EE98-BCE6-15E6-45B6-19F090C46173}"/>
                  </a:ext>
                </a:extLst>
              </p:cNvPr>
              <p:cNvGraphicFramePr/>
              <p:nvPr>
                <p:extLst>
                  <p:ext uri="{D42A27DB-BD31-4B8C-83A1-F6EECF244321}">
                    <p14:modId xmlns:p14="http://schemas.microsoft.com/office/powerpoint/2010/main" val="2065240015"/>
                  </p:ext>
                </p:extLst>
              </p:nvPr>
            </p:nvGraphicFramePr>
            <p:xfrm>
              <a:off x="2434492" y="1674260"/>
              <a:ext cx="7323015" cy="4706444"/>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2" name="תרשים 1">
                <a:extLst>
                  <a:ext uri="{FF2B5EF4-FFF2-40B4-BE49-F238E27FC236}">
                    <a16:creationId xmlns:a16="http://schemas.microsoft.com/office/drawing/2014/main" id="{5D91EE98-BCE6-15E6-45B6-19F090C46173}"/>
                  </a:ext>
                </a:extLst>
              </p:cNvPr>
              <p:cNvPicPr>
                <a:picLocks noGrp="1" noRot="1" noChangeAspect="1" noMove="1" noResize="1" noEditPoints="1" noAdjustHandles="1" noChangeArrowheads="1" noChangeShapeType="1"/>
              </p:cNvPicPr>
              <p:nvPr/>
            </p:nvPicPr>
            <p:blipFill>
              <a:blip r:embed="rId3"/>
              <a:stretch>
                <a:fillRect/>
              </a:stretch>
            </p:blipFill>
            <p:spPr>
              <a:xfrm>
                <a:off x="2434492" y="1674260"/>
                <a:ext cx="7323015" cy="4706444"/>
              </a:xfrm>
              <a:prstGeom prst="rect">
                <a:avLst/>
              </a:prstGeom>
            </p:spPr>
          </p:pic>
        </mc:Fallback>
      </mc:AlternateContent>
      <p:sp>
        <p:nvSpPr>
          <p:cNvPr id="3" name="תיבת טקסט 2">
            <a:extLst>
              <a:ext uri="{FF2B5EF4-FFF2-40B4-BE49-F238E27FC236}">
                <a16:creationId xmlns:a16="http://schemas.microsoft.com/office/drawing/2014/main" id="{EA9BCEC3-F693-17BB-AF67-FFE516D7491C}"/>
              </a:ext>
            </a:extLst>
          </p:cNvPr>
          <p:cNvSpPr txBox="1"/>
          <p:nvPr/>
        </p:nvSpPr>
        <p:spPr>
          <a:xfrm>
            <a:off x="8450664" y="2723103"/>
            <a:ext cx="854110" cy="430887"/>
          </a:xfrm>
          <a:prstGeom prst="rect">
            <a:avLst/>
          </a:prstGeom>
          <a:noFill/>
        </p:spPr>
        <p:txBody>
          <a:bodyPr wrap="square" rtlCol="1">
            <a:spAutoFit/>
          </a:bodyPr>
          <a:lstStyle/>
          <a:p>
            <a:r>
              <a:rPr lang="he-IL" sz="1100" dirty="0">
                <a:solidFill>
                  <a:schemeClr val="bg1"/>
                </a:solidFill>
              </a:rPr>
              <a:t>סיום ביצוע הפרויקט</a:t>
            </a:r>
          </a:p>
        </p:txBody>
      </p:sp>
      <p:sp>
        <p:nvSpPr>
          <p:cNvPr id="5" name="תיבת טקסט 4">
            <a:extLst>
              <a:ext uri="{FF2B5EF4-FFF2-40B4-BE49-F238E27FC236}">
                <a16:creationId xmlns:a16="http://schemas.microsoft.com/office/drawing/2014/main" id="{7DCEE338-366F-7567-83F8-A0449D564411}"/>
              </a:ext>
            </a:extLst>
          </p:cNvPr>
          <p:cNvSpPr txBox="1"/>
          <p:nvPr/>
        </p:nvSpPr>
        <p:spPr>
          <a:xfrm>
            <a:off x="6792686" y="3697793"/>
            <a:ext cx="864158" cy="430887"/>
          </a:xfrm>
          <a:prstGeom prst="rect">
            <a:avLst/>
          </a:prstGeom>
          <a:noFill/>
        </p:spPr>
        <p:txBody>
          <a:bodyPr wrap="square" rtlCol="1">
            <a:spAutoFit/>
          </a:bodyPr>
          <a:lstStyle/>
          <a:p>
            <a:r>
              <a:rPr lang="he-IL" sz="1100" dirty="0">
                <a:solidFill>
                  <a:schemeClr val="bg1"/>
                </a:solidFill>
              </a:rPr>
              <a:t>הוספת השיפור</a:t>
            </a:r>
          </a:p>
        </p:txBody>
      </p:sp>
      <p:sp>
        <p:nvSpPr>
          <p:cNvPr id="6" name="תיבת טקסט 5">
            <a:extLst>
              <a:ext uri="{FF2B5EF4-FFF2-40B4-BE49-F238E27FC236}">
                <a16:creationId xmlns:a16="http://schemas.microsoft.com/office/drawing/2014/main" id="{085F8E8A-B1A4-C13F-DB37-91778049A4AC}"/>
              </a:ext>
            </a:extLst>
          </p:cNvPr>
          <p:cNvSpPr txBox="1"/>
          <p:nvPr/>
        </p:nvSpPr>
        <p:spPr>
          <a:xfrm>
            <a:off x="5205046" y="4244113"/>
            <a:ext cx="783772" cy="461665"/>
          </a:xfrm>
          <a:prstGeom prst="rect">
            <a:avLst/>
          </a:prstGeom>
          <a:noFill/>
        </p:spPr>
        <p:txBody>
          <a:bodyPr wrap="square" rtlCol="1">
            <a:spAutoFit/>
          </a:bodyPr>
          <a:lstStyle/>
          <a:p>
            <a:r>
              <a:rPr lang="he-IL" sz="1200" dirty="0">
                <a:solidFill>
                  <a:schemeClr val="bg1"/>
                </a:solidFill>
              </a:rPr>
              <a:t>איסוף תמונות </a:t>
            </a:r>
          </a:p>
        </p:txBody>
      </p:sp>
      <p:sp>
        <p:nvSpPr>
          <p:cNvPr id="7" name="תיבת טקסט 6">
            <a:extLst>
              <a:ext uri="{FF2B5EF4-FFF2-40B4-BE49-F238E27FC236}">
                <a16:creationId xmlns:a16="http://schemas.microsoft.com/office/drawing/2014/main" id="{CDF08662-3FEB-ECEF-4328-A25330338C28}"/>
              </a:ext>
            </a:extLst>
          </p:cNvPr>
          <p:cNvSpPr txBox="1"/>
          <p:nvPr/>
        </p:nvSpPr>
        <p:spPr>
          <a:xfrm>
            <a:off x="3577213" y="4913644"/>
            <a:ext cx="874207" cy="577081"/>
          </a:xfrm>
          <a:prstGeom prst="rect">
            <a:avLst/>
          </a:prstGeom>
          <a:noFill/>
        </p:spPr>
        <p:txBody>
          <a:bodyPr wrap="square" rtlCol="1">
            <a:spAutoFit/>
          </a:bodyPr>
          <a:lstStyle/>
          <a:p>
            <a:r>
              <a:rPr lang="he-IL" sz="1050" dirty="0">
                <a:solidFill>
                  <a:schemeClr val="bg1"/>
                </a:solidFill>
              </a:rPr>
              <a:t>איסוף מידע לזיהוי פרצופים</a:t>
            </a:r>
          </a:p>
        </p:txBody>
      </p:sp>
    </p:spTree>
    <p:extLst>
      <p:ext uri="{BB962C8B-B14F-4D97-AF65-F5344CB8AC3E}">
        <p14:creationId xmlns:p14="http://schemas.microsoft.com/office/powerpoint/2010/main" val="40584787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תיבת טקסט 5">
            <a:extLst>
              <a:ext uri="{FF2B5EF4-FFF2-40B4-BE49-F238E27FC236}">
                <a16:creationId xmlns:a16="http://schemas.microsoft.com/office/drawing/2014/main" id="{5BECB443-9CA4-6920-2209-316155E5E255}"/>
              </a:ext>
            </a:extLst>
          </p:cNvPr>
          <p:cNvSpPr txBox="1"/>
          <p:nvPr/>
        </p:nvSpPr>
        <p:spPr>
          <a:xfrm>
            <a:off x="1448540" y="999528"/>
            <a:ext cx="9294920" cy="3970318"/>
          </a:xfrm>
          <a:prstGeom prst="rect">
            <a:avLst/>
          </a:prstGeom>
          <a:noFill/>
        </p:spPr>
        <p:txBody>
          <a:bodyPr wrap="square" rtlCol="1">
            <a:spAutoFit/>
          </a:bodyPr>
          <a:lstStyle/>
          <a:p>
            <a:pPr marL="571500" indent="-571500">
              <a:buFont typeface="Wingdings" panose="05000000000000000000" pitchFamily="2" charset="2"/>
              <a:buChar char="v"/>
            </a:pPr>
            <a:r>
              <a:rPr lang="he-IL" sz="3600" b="1" dirty="0">
                <a:cs typeface="+mj-cs"/>
              </a:rPr>
              <a:t>כלים וקישורים: </a:t>
            </a:r>
          </a:p>
          <a:p>
            <a:endParaRPr lang="he-IL" sz="2400" b="1" dirty="0">
              <a:cs typeface="+mj-cs"/>
            </a:endParaRPr>
          </a:p>
          <a:p>
            <a:r>
              <a:rPr lang="en-US" sz="2400" b="1" dirty="0" err="1">
                <a:cs typeface="+mj-cs"/>
              </a:rPr>
              <a:t>Jupyter</a:t>
            </a:r>
            <a:r>
              <a:rPr lang="he-IL" sz="2400" b="1" dirty="0">
                <a:cs typeface="+mj-cs"/>
              </a:rPr>
              <a:t>- על מנת להריץ את הספריות הנחוצות ולאמן את הרשת שלנו.</a:t>
            </a:r>
          </a:p>
          <a:p>
            <a:r>
              <a:rPr lang="en-US" sz="2400" b="1" dirty="0">
                <a:cs typeface="+mj-cs"/>
              </a:rPr>
              <a:t>Yolov5</a:t>
            </a:r>
            <a:r>
              <a:rPr lang="he-IL" sz="2400" b="1" dirty="0">
                <a:cs typeface="+mj-cs"/>
              </a:rPr>
              <a:t>- רשת האימון שלנו.</a:t>
            </a:r>
          </a:p>
          <a:p>
            <a:r>
              <a:rPr lang="en-US" sz="2400" b="1" dirty="0" err="1">
                <a:cs typeface="+mj-cs"/>
              </a:rPr>
              <a:t>PyTorch</a:t>
            </a:r>
            <a:r>
              <a:rPr lang="he-IL" sz="2400" b="1" dirty="0">
                <a:cs typeface="+mj-cs"/>
              </a:rPr>
              <a:t>- הרצת מודלים </a:t>
            </a:r>
            <a:r>
              <a:rPr lang="he-IL" sz="2400" b="1" dirty="0" err="1">
                <a:cs typeface="+mj-cs"/>
              </a:rPr>
              <a:t>בפייתון</a:t>
            </a:r>
            <a:r>
              <a:rPr lang="he-IL" sz="2400" b="1" dirty="0">
                <a:cs typeface="+mj-cs"/>
              </a:rPr>
              <a:t> עם מחברת </a:t>
            </a:r>
            <a:r>
              <a:rPr lang="en-US" sz="2400" b="1" dirty="0" err="1">
                <a:cs typeface="+mj-cs"/>
              </a:rPr>
              <a:t>jupyter</a:t>
            </a:r>
            <a:r>
              <a:rPr lang="he-IL" sz="2400" b="1" dirty="0">
                <a:cs typeface="+mj-cs"/>
              </a:rPr>
              <a:t>.</a:t>
            </a:r>
          </a:p>
          <a:p>
            <a:endParaRPr lang="he-IL" sz="2400" b="1" dirty="0">
              <a:cs typeface="+mj-cs"/>
            </a:endParaRPr>
          </a:p>
          <a:p>
            <a:r>
              <a:rPr lang="he-IL" sz="2400" b="1" dirty="0">
                <a:cs typeface="+mj-cs"/>
              </a:rPr>
              <a:t>קישורים: </a:t>
            </a:r>
            <a:endParaRPr lang="en-US" sz="2400" b="1" dirty="0">
              <a:cs typeface="+mj-cs"/>
            </a:endParaRPr>
          </a:p>
          <a:p>
            <a:r>
              <a:rPr lang="en-US" sz="2400" dirty="0" err="1">
                <a:effectLst/>
              </a:rPr>
              <a:t>Ultralytics</a:t>
            </a:r>
            <a:r>
              <a:rPr lang="en-US" sz="2400" dirty="0">
                <a:effectLst/>
              </a:rPr>
              <a:t> YOLOv5: </a:t>
            </a:r>
            <a:r>
              <a:rPr lang="en-US" sz="2400" b="0" i="0" dirty="0">
                <a:solidFill>
                  <a:srgbClr val="065FD4"/>
                </a:solidFill>
                <a:effectLst/>
                <a:latin typeface="Roboto" panose="020B0604020202020204" pitchFamily="2" charset="0"/>
                <a:hlinkClick r:id="rId2"/>
              </a:rPr>
              <a:t>https://github.com/ultralytics/yolov5</a:t>
            </a:r>
            <a:br>
              <a:rPr lang="en-US" sz="2400" b="0" i="0" dirty="0">
                <a:solidFill>
                  <a:srgbClr val="065FD4"/>
                </a:solidFill>
                <a:effectLst/>
                <a:latin typeface="Roboto" panose="020B0604020202020204" pitchFamily="2" charset="0"/>
                <a:hlinkClick r:id="rId2"/>
              </a:rPr>
            </a:br>
            <a:r>
              <a:rPr lang="sv-SE" sz="2400" dirty="0">
                <a:effectLst/>
              </a:rPr>
              <a:t>PyTorch Installation: </a:t>
            </a:r>
            <a:r>
              <a:rPr lang="sv-SE" sz="2400" b="0" i="0" dirty="0">
                <a:solidFill>
                  <a:srgbClr val="065FD4"/>
                </a:solidFill>
                <a:effectLst/>
                <a:latin typeface="Roboto" panose="02000000000000000000" pitchFamily="2" charset="0"/>
                <a:hlinkClick r:id="rId3"/>
              </a:rPr>
              <a:t>https://pytorch.org/get-started/locally/</a:t>
            </a:r>
            <a:br>
              <a:rPr lang="sv-SE" sz="2400" b="0" i="0" dirty="0">
                <a:solidFill>
                  <a:srgbClr val="065FD4"/>
                </a:solidFill>
                <a:effectLst/>
                <a:latin typeface="Roboto" panose="02000000000000000000" pitchFamily="2" charset="0"/>
                <a:hlinkClick r:id="rId3"/>
              </a:rPr>
            </a:br>
            <a:endParaRPr lang="he-IL" sz="2400" b="1" dirty="0">
              <a:cs typeface="+mj-cs"/>
            </a:endParaRPr>
          </a:p>
        </p:txBody>
      </p:sp>
    </p:spTree>
    <p:extLst>
      <p:ext uri="{BB962C8B-B14F-4D97-AF65-F5344CB8AC3E}">
        <p14:creationId xmlns:p14="http://schemas.microsoft.com/office/powerpoint/2010/main" val="1138750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תיבת טקסט 3">
            <a:extLst>
              <a:ext uri="{FF2B5EF4-FFF2-40B4-BE49-F238E27FC236}">
                <a16:creationId xmlns:a16="http://schemas.microsoft.com/office/drawing/2014/main" id="{A2408B1B-56D7-0E3E-0AC9-446803B84241}"/>
              </a:ext>
            </a:extLst>
          </p:cNvPr>
          <p:cNvSpPr txBox="1"/>
          <p:nvPr/>
        </p:nvSpPr>
        <p:spPr>
          <a:xfrm>
            <a:off x="1448540" y="999528"/>
            <a:ext cx="9294920" cy="3231654"/>
          </a:xfrm>
          <a:prstGeom prst="rect">
            <a:avLst/>
          </a:prstGeom>
          <a:noFill/>
        </p:spPr>
        <p:txBody>
          <a:bodyPr wrap="square" rtlCol="1">
            <a:spAutoFit/>
          </a:bodyPr>
          <a:lstStyle/>
          <a:p>
            <a:pPr marL="571500" indent="-571500">
              <a:buFont typeface="Wingdings" panose="05000000000000000000" pitchFamily="2" charset="2"/>
              <a:buChar char="v"/>
            </a:pPr>
            <a:r>
              <a:rPr lang="he-IL" sz="3600" b="1" dirty="0">
                <a:cs typeface="+mj-cs"/>
              </a:rPr>
              <a:t>ספריות ותוספים: </a:t>
            </a:r>
          </a:p>
          <a:p>
            <a:endParaRPr lang="he-IL" sz="2400" b="1" dirty="0">
              <a:cs typeface="+mj-cs"/>
            </a:endParaRPr>
          </a:p>
          <a:p>
            <a:r>
              <a:rPr lang="en-US" sz="2400" b="1" dirty="0" err="1">
                <a:cs typeface="+mj-cs"/>
              </a:rPr>
              <a:t>Numpy</a:t>
            </a:r>
            <a:r>
              <a:rPr lang="he-IL" sz="2400" b="1" dirty="0">
                <a:cs typeface="+mj-cs"/>
              </a:rPr>
              <a:t>- על מנת לבצע חישובים </a:t>
            </a:r>
            <a:r>
              <a:rPr lang="he-IL" sz="2400" b="1" dirty="0" err="1">
                <a:cs typeface="+mj-cs"/>
              </a:rPr>
              <a:t>בפייתון</a:t>
            </a:r>
            <a:r>
              <a:rPr lang="he-IL" sz="2400" b="1" dirty="0">
                <a:cs typeface="+mj-cs"/>
              </a:rPr>
              <a:t> בצורה נוחה.</a:t>
            </a:r>
          </a:p>
          <a:p>
            <a:r>
              <a:rPr lang="en-US" sz="2400" b="1" dirty="0">
                <a:cs typeface="+mj-cs"/>
              </a:rPr>
              <a:t>Pandas</a:t>
            </a:r>
            <a:r>
              <a:rPr lang="he-IL" sz="2400" b="1" dirty="0">
                <a:cs typeface="+mj-cs"/>
              </a:rPr>
              <a:t>- על מנת להציג את הנתונים בצורה נוחה לקריאה.</a:t>
            </a:r>
          </a:p>
          <a:p>
            <a:r>
              <a:rPr lang="en-US" sz="2400" b="1" dirty="0">
                <a:cs typeface="+mj-cs"/>
              </a:rPr>
              <a:t>Matplotlib</a:t>
            </a:r>
            <a:r>
              <a:rPr lang="he-IL" sz="2400" b="1" dirty="0">
                <a:cs typeface="+mj-cs"/>
              </a:rPr>
              <a:t>- בכדי</a:t>
            </a:r>
            <a:r>
              <a:rPr lang="en-US" sz="2400" b="1" dirty="0">
                <a:cs typeface="+mj-cs"/>
              </a:rPr>
              <a:t> </a:t>
            </a:r>
            <a:r>
              <a:rPr lang="he-IL" sz="2400" b="1" dirty="0">
                <a:cs typeface="+mj-cs"/>
              </a:rPr>
              <a:t>לבצע שינויים נחוצים ב</a:t>
            </a:r>
            <a:r>
              <a:rPr lang="en-US" sz="2400" b="1" dirty="0">
                <a:cs typeface="+mj-cs"/>
              </a:rPr>
              <a:t>data</a:t>
            </a:r>
            <a:r>
              <a:rPr lang="he-IL" sz="2400" b="1" dirty="0">
                <a:cs typeface="+mj-cs"/>
              </a:rPr>
              <a:t>.</a:t>
            </a:r>
          </a:p>
          <a:p>
            <a:r>
              <a:rPr lang="en-US" sz="2400" b="1" dirty="0">
                <a:cs typeface="+mj-cs"/>
              </a:rPr>
              <a:t>Cv2</a:t>
            </a:r>
            <a:r>
              <a:rPr lang="he-IL" sz="2400" b="1" dirty="0">
                <a:cs typeface="+mj-cs"/>
              </a:rPr>
              <a:t>- טעינת התמונות שלנו מהקבצים.</a:t>
            </a:r>
          </a:p>
          <a:p>
            <a:r>
              <a:rPr lang="en-US" sz="2400" b="1" dirty="0" err="1">
                <a:cs typeface="+mj-cs"/>
              </a:rPr>
              <a:t>Uuid</a:t>
            </a:r>
            <a:r>
              <a:rPr lang="he-IL" sz="2400" b="1" dirty="0">
                <a:cs typeface="+mj-cs"/>
              </a:rPr>
              <a:t>- לייצור המזהים באופן אקראי בעלי הערך של 128 סיביות.</a:t>
            </a:r>
          </a:p>
          <a:p>
            <a:r>
              <a:rPr lang="en-US" sz="2400" b="1" dirty="0" err="1">
                <a:cs typeface="+mj-cs"/>
              </a:rPr>
              <a:t>Os</a:t>
            </a:r>
            <a:r>
              <a:rPr lang="he-IL" sz="2400" b="1" dirty="0">
                <a:cs typeface="+mj-cs"/>
              </a:rPr>
              <a:t>- שימוש במערכת ההפעלה עליו </a:t>
            </a:r>
            <a:r>
              <a:rPr lang="en-US" sz="2400" b="1" dirty="0">
                <a:cs typeface="+mj-cs"/>
              </a:rPr>
              <a:t>python</a:t>
            </a:r>
            <a:r>
              <a:rPr lang="he-IL" sz="2400" b="1" dirty="0">
                <a:cs typeface="+mj-cs"/>
              </a:rPr>
              <a:t> עובד.</a:t>
            </a:r>
          </a:p>
        </p:txBody>
      </p:sp>
    </p:spTree>
    <p:extLst>
      <p:ext uri="{BB962C8B-B14F-4D97-AF65-F5344CB8AC3E}">
        <p14:creationId xmlns:p14="http://schemas.microsoft.com/office/powerpoint/2010/main" val="3624241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תיבת טקסט 3">
            <a:extLst>
              <a:ext uri="{FF2B5EF4-FFF2-40B4-BE49-F238E27FC236}">
                <a16:creationId xmlns:a16="http://schemas.microsoft.com/office/drawing/2014/main" id="{41217BC3-A8B6-7F32-16DE-22DA9CCFD1A1}"/>
              </a:ext>
            </a:extLst>
          </p:cNvPr>
          <p:cNvSpPr txBox="1"/>
          <p:nvPr/>
        </p:nvSpPr>
        <p:spPr>
          <a:xfrm>
            <a:off x="1448540" y="999528"/>
            <a:ext cx="9294920" cy="3354765"/>
          </a:xfrm>
          <a:prstGeom prst="rect">
            <a:avLst/>
          </a:prstGeom>
          <a:noFill/>
        </p:spPr>
        <p:txBody>
          <a:bodyPr wrap="square" rtlCol="1">
            <a:spAutoFit/>
          </a:bodyPr>
          <a:lstStyle/>
          <a:p>
            <a:pPr marL="571500" marR="0" lvl="0" indent="-571500" algn="r" defTabSz="914400" rtl="1"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he-IL" sz="4400" b="1"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פיתוח:</a:t>
            </a:r>
          </a:p>
          <a:p>
            <a:pPr marL="0" marR="0" lvl="0" indent="0" algn="r" defTabSz="914400" rtl="1" eaLnBrk="1" fontAlgn="auto" latinLnBrk="0" hangingPunct="1">
              <a:lnSpc>
                <a:spcPct val="100000"/>
              </a:lnSpc>
              <a:spcBef>
                <a:spcPts val="0"/>
              </a:spcBef>
              <a:spcAft>
                <a:spcPts val="0"/>
              </a:spcAft>
              <a:buClrTx/>
              <a:buSzTx/>
              <a:buFontTx/>
              <a:buNone/>
              <a:tabLst/>
              <a:defRPr/>
            </a:pPr>
            <a:endParaRPr kumimoji="0" lang="he-IL" sz="2400" b="1"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endParaRPr>
          </a:p>
          <a:p>
            <a:pPr marL="0" marR="0" lvl="0" indent="0" algn="r" defTabSz="914400" rtl="1" eaLnBrk="1" fontAlgn="auto" latinLnBrk="0" hangingPunct="1">
              <a:lnSpc>
                <a:spcPct val="100000"/>
              </a:lnSpc>
              <a:spcBef>
                <a:spcPts val="0"/>
              </a:spcBef>
              <a:spcAft>
                <a:spcPts val="0"/>
              </a:spcAft>
              <a:buClrTx/>
              <a:buSzTx/>
              <a:buFontTx/>
              <a:buNone/>
              <a:tabLst/>
              <a:defRPr/>
            </a:pPr>
            <a:r>
              <a:rPr kumimoji="0" lang="he-IL" sz="2400" b="1"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במהלך הפיתוח נעזרנו במדריך </a:t>
            </a:r>
            <a:r>
              <a:rPr kumimoji="0" lang="he-IL" sz="2400" b="1" i="0" u="none" strike="noStrike" kern="1200" cap="none" spc="0" normalizeH="0" baseline="0" noProof="0" dirty="0" err="1">
                <a:ln>
                  <a:noFill/>
                </a:ln>
                <a:solidFill>
                  <a:prstClr val="black"/>
                </a:solidFill>
                <a:effectLst/>
                <a:uLnTx/>
                <a:uFillTx/>
                <a:latin typeface="Calibri" panose="020F0502020204030204"/>
                <a:ea typeface="+mn-ea"/>
                <a:cs typeface="Times New Roman" panose="02020603050405020304" pitchFamily="18" charset="0"/>
              </a:rPr>
              <a:t>היוטיוב</a:t>
            </a:r>
            <a:r>
              <a:rPr kumimoji="0" lang="he-IL" sz="2400" b="1"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 (הפרויקט שתואר בהתחלה) שבו ניתן לראות זיהוי אדם ערני/עייף ובנוסף בפרויקט מוכן המזהה פרצוף שמח\עצוב. נעזרנו בקוד של הפרויקט הנ"ל ושינינו בעצמנו את הנתונים שלו, את התמונות, הוספנו דאטה שהיינו צריכות ותייגנו את כל מערך הנתונים שלנו. בנוסף, </a:t>
            </a:r>
            <a:r>
              <a:rPr kumimoji="0" lang="he-IL" sz="2400" b="1" i="0" u="none" strike="noStrike" kern="1200" cap="none" spc="0" normalizeH="0" baseline="0" noProof="0" dirty="0" err="1">
                <a:ln>
                  <a:noFill/>
                </a:ln>
                <a:solidFill>
                  <a:prstClr val="black"/>
                </a:solidFill>
                <a:effectLst/>
                <a:uLnTx/>
                <a:uFillTx/>
                <a:latin typeface="Calibri" panose="020F0502020204030204"/>
                <a:ea typeface="+mn-ea"/>
                <a:cs typeface="Times New Roman" panose="02020603050405020304" pitchFamily="18" charset="0"/>
              </a:rPr>
              <a:t>עידכנו</a:t>
            </a:r>
            <a:r>
              <a:rPr kumimoji="0" lang="he-IL" sz="2400" b="1"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 ספריות כמו </a:t>
            </a:r>
            <a:r>
              <a:rPr kumimoji="0" lang="en-US" sz="2400" b="1" i="0" u="none" strike="noStrike" kern="1200" cap="none" spc="0" normalizeH="0" baseline="0" noProof="0" dirty="0" err="1">
                <a:ln>
                  <a:noFill/>
                </a:ln>
                <a:solidFill>
                  <a:prstClr val="black"/>
                </a:solidFill>
                <a:effectLst/>
                <a:uLnTx/>
                <a:uFillTx/>
                <a:latin typeface="Calibri" panose="020F0502020204030204"/>
                <a:ea typeface="+mn-ea"/>
                <a:cs typeface="+mn-cs"/>
              </a:rPr>
              <a:t>numpy</a:t>
            </a: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400" b="1" i="0" u="none" strike="noStrike" kern="1200" cap="none" spc="0" normalizeH="0" baseline="0" noProof="0" dirty="0" err="1">
                <a:ln>
                  <a:noFill/>
                </a:ln>
                <a:solidFill>
                  <a:prstClr val="black"/>
                </a:solidFill>
                <a:effectLst/>
                <a:uLnTx/>
                <a:uFillTx/>
                <a:latin typeface="Calibri" panose="020F0502020204030204"/>
                <a:ea typeface="+mn-ea"/>
                <a:cs typeface="+mn-cs"/>
              </a:rPr>
              <a:t>pytorch</a:t>
            </a: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 pandas</a:t>
            </a:r>
            <a:r>
              <a:rPr kumimoji="0" lang="he-IL" sz="2400" b="1" i="0" u="none" strike="noStrike" kern="1200" cap="none" spc="0" normalizeH="0" baseline="0" noProof="0" dirty="0">
                <a:ln>
                  <a:noFill/>
                </a:ln>
                <a:solidFill>
                  <a:prstClr val="black"/>
                </a:solidFill>
                <a:effectLst/>
                <a:uLnTx/>
                <a:uFillTx/>
                <a:latin typeface="Calibri" panose="020F0502020204030204"/>
                <a:ea typeface="+mn-ea"/>
                <a:cs typeface="Times New Roman" panose="02020603050405020304" pitchFamily="18" charset="0"/>
              </a:rPr>
              <a:t> וכו' על מנת להצליח להריץ את הפרויקט עם כל השינויים שתיארנו לעיל.</a:t>
            </a:r>
          </a:p>
        </p:txBody>
      </p:sp>
    </p:spTree>
    <p:extLst>
      <p:ext uri="{BB962C8B-B14F-4D97-AF65-F5344CB8AC3E}">
        <p14:creationId xmlns:p14="http://schemas.microsoft.com/office/powerpoint/2010/main" val="1209789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תיבת טקסט 4">
            <a:extLst>
              <a:ext uri="{FF2B5EF4-FFF2-40B4-BE49-F238E27FC236}">
                <a16:creationId xmlns:a16="http://schemas.microsoft.com/office/drawing/2014/main" id="{D5F7C8E6-3785-DB08-7E68-931130700247}"/>
              </a:ext>
            </a:extLst>
          </p:cNvPr>
          <p:cNvSpPr txBox="1"/>
          <p:nvPr/>
        </p:nvSpPr>
        <p:spPr>
          <a:xfrm>
            <a:off x="1692876" y="966787"/>
            <a:ext cx="9060591" cy="3323987"/>
          </a:xfrm>
          <a:prstGeom prst="rect">
            <a:avLst/>
          </a:prstGeom>
          <a:noFill/>
        </p:spPr>
        <p:txBody>
          <a:bodyPr wrap="square">
            <a:spAutoFit/>
          </a:bodyPr>
          <a:lstStyle/>
          <a:p>
            <a:pPr marL="571500" indent="-571500">
              <a:buFont typeface="Wingdings" panose="05000000000000000000" pitchFamily="2" charset="2"/>
              <a:buChar char="v"/>
            </a:pPr>
            <a:r>
              <a:rPr lang="he-IL" sz="4800" b="1" dirty="0">
                <a:cs typeface="+mj-cs"/>
              </a:rPr>
              <a:t>רעיונות לשיפורים אפשריים: </a:t>
            </a:r>
          </a:p>
          <a:p>
            <a:endParaRPr lang="he-IL" sz="1800" b="1" dirty="0">
              <a:cs typeface="+mj-cs"/>
            </a:endParaRPr>
          </a:p>
          <a:p>
            <a:r>
              <a:rPr lang="he-IL" sz="2400" b="1" dirty="0">
                <a:cs typeface="+mj-cs"/>
              </a:rPr>
              <a:t>אפשר להוסיף למערכת מגוון גדול של תמונות שכל מחלקה מהווה פרצוף אחר ובכך לאמן את המערכת לזהות מגוון של פרצופים של אדם.</a:t>
            </a:r>
          </a:p>
          <a:p>
            <a:endParaRPr lang="he-IL" sz="2400" b="1" dirty="0">
              <a:cs typeface="+mj-cs"/>
            </a:endParaRPr>
          </a:p>
          <a:p>
            <a:r>
              <a:rPr lang="he-IL" sz="2400" b="1" dirty="0">
                <a:cs typeface="+mj-cs"/>
              </a:rPr>
              <a:t>רעיון נוסף, בזיהוי האדם שבתמונה המערכת תדע להבחין האם האדם רק שינה את נראות פניו (חיוך/עייפות/עצב) או שהוא צוחק, בוכה, צועק לשם כך נדרש דאטה רחב יותר של תמונות, </a:t>
            </a:r>
            <a:r>
              <a:rPr lang="he-IL" sz="2400" b="1" dirty="0" err="1">
                <a:cs typeface="+mj-cs"/>
              </a:rPr>
              <a:t>סאונדים</a:t>
            </a:r>
            <a:r>
              <a:rPr lang="he-IL" sz="2400" b="1" dirty="0">
                <a:cs typeface="+mj-cs"/>
              </a:rPr>
              <a:t>, וידאו ונתונים על כל מחלקה.</a:t>
            </a:r>
          </a:p>
        </p:txBody>
      </p:sp>
    </p:spTree>
    <p:extLst>
      <p:ext uri="{BB962C8B-B14F-4D97-AF65-F5344CB8AC3E}">
        <p14:creationId xmlns:p14="http://schemas.microsoft.com/office/powerpoint/2010/main" val="1123575072"/>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TotalTime>
  <Words>517</Words>
  <Application>Microsoft Office PowerPoint</Application>
  <PresentationFormat>מסך רחב</PresentationFormat>
  <Paragraphs>70</Paragraphs>
  <Slides>11</Slides>
  <Notes>0</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11</vt:i4>
      </vt:variant>
    </vt:vector>
  </HeadingPairs>
  <TitlesOfParts>
    <vt:vector size="18" baseType="lpstr">
      <vt:lpstr>Arial</vt:lpstr>
      <vt:lpstr>Arial</vt:lpstr>
      <vt:lpstr>Calibri</vt:lpstr>
      <vt:lpstr>Calibri Light</vt:lpstr>
      <vt:lpstr>Roboto</vt:lpstr>
      <vt:lpstr>Wingdings</vt:lpstr>
      <vt:lpstr>ערכת נושא Office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97254</dc:creator>
  <cp:lastModifiedBy>גל כהן</cp:lastModifiedBy>
  <cp:revision>10</cp:revision>
  <dcterms:created xsi:type="dcterms:W3CDTF">2022-11-07T19:30:50Z</dcterms:created>
  <dcterms:modified xsi:type="dcterms:W3CDTF">2023-08-28T13:45:00Z</dcterms:modified>
</cp:coreProperties>
</file>

<file path=docProps/thumbnail.jpeg>
</file>